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embeddedFontLst>
    <p:embeddedFont>
      <p:font typeface="Roboto Slab"/>
      <p:regular r:id="rId15"/>
      <p:bold r:id="rId16"/>
    </p:embeddedFont>
    <p:embeddedFont>
      <p:font typeface="Roboto"/>
      <p:regular r:id="rId17"/>
      <p:bold r:id="rId18"/>
      <p:italic r:id="rId19"/>
      <p:boldItalic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RobotoSlab-regular.fntdata"/><Relationship Id="rId14" Type="http://schemas.openxmlformats.org/officeDocument/2006/relationships/slide" Target="slides/slide9.xml"/><Relationship Id="rId17" Type="http://schemas.openxmlformats.org/officeDocument/2006/relationships/font" Target="fonts/Roboto-regular.fntdata"/><Relationship Id="rId16" Type="http://schemas.openxmlformats.org/officeDocument/2006/relationships/font" Target="fonts/RobotoSlab-bold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Roboto-italic.fntdata"/><Relationship Id="rId6" Type="http://schemas.openxmlformats.org/officeDocument/2006/relationships/slide" Target="slides/slide1.xml"/><Relationship Id="rId18" Type="http://schemas.openxmlformats.org/officeDocument/2006/relationships/font" Target="fonts/Roboto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16cd76a4a5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16cd76a4a5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16f0729b9fc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16f0729b9fc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16f0729b9fc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16f0729b9fc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6fc34718a4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16fc34718a4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6fc34718a4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16fc34718a4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7006808be4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17006808be4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7006808be4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17006808be4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6cd76a4a57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16cd76a4a57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1524800" y="672606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1" name="Google Shape;11;p2"/>
          <p:cNvSpPr/>
          <p:nvPr/>
        </p:nvSpPr>
        <p:spPr>
          <a:xfrm rot="10800000">
            <a:off x="6537563" y="33429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sp>
      <p:cxnSp>
        <p:nvCxnSpPr>
          <p:cNvPr id="12" name="Google Shape;12;p2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/>
          <p:nvPr/>
        </p:nvSpPr>
        <p:spPr>
          <a:xfrm>
            <a:off x="150" y="5076825"/>
            <a:ext cx="9143700" cy="66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1"/>
          <p:cNvSpPr txBox="1"/>
          <p:nvPr>
            <p:ph hasCustomPrompt="1" type="title"/>
          </p:nvPr>
        </p:nvSpPr>
        <p:spPr>
          <a:xfrm>
            <a:off x="387900" y="1152450"/>
            <a:ext cx="83682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11"/>
          <p:cNvSpPr txBox="1"/>
          <p:nvPr>
            <p:ph idx="1" type="body"/>
          </p:nvPr>
        </p:nvSpPr>
        <p:spPr>
          <a:xfrm>
            <a:off x="387900" y="2919450"/>
            <a:ext cx="83682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6" name="Google Shape;56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" name="Google Shape;18;p3"/>
          <p:cNvSpPr txBox="1"/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Google Shape;21;p4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" name="Google Shape;22;p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Google Shape;26;p5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" name="Google Shape;27;p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3879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7562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Google Shape;35;p7"/>
          <p:cNvCxnSpPr/>
          <p:nvPr/>
        </p:nvCxnSpPr>
        <p:spPr>
          <a:xfrm>
            <a:off x="489218" y="1412277"/>
            <a:ext cx="3315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6" name="Google Shape;36;p7"/>
          <p:cNvSpPr txBox="1"/>
          <p:nvPr>
            <p:ph type="title"/>
          </p:nvPr>
        </p:nvSpPr>
        <p:spPr>
          <a:xfrm>
            <a:off x="3879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7" name="Google Shape;37;p7"/>
          <p:cNvSpPr txBox="1"/>
          <p:nvPr>
            <p:ph idx="1" type="body"/>
          </p:nvPr>
        </p:nvSpPr>
        <p:spPr>
          <a:xfrm>
            <a:off x="387900" y="1594025"/>
            <a:ext cx="2808000" cy="268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8" name="Google Shape;3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1" name="Google Shape;41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4" name="Google Shape;44;p9"/>
          <p:cNvCxnSpPr/>
          <p:nvPr/>
        </p:nvCxnSpPr>
        <p:spPr>
          <a:xfrm>
            <a:off x="5029675" y="4495503"/>
            <a:ext cx="540900" cy="0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5" name="Google Shape;45;p9"/>
          <p:cNvSpPr txBox="1"/>
          <p:nvPr>
            <p:ph type="title"/>
          </p:nvPr>
        </p:nvSpPr>
        <p:spPr>
          <a:xfrm>
            <a:off x="265500" y="1209075"/>
            <a:ext cx="4045200" cy="15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46" name="Google Shape;46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8" name="Google Shape;4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 txBox="1"/>
          <p:nvPr>
            <p:ph idx="1" type="body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1pPr>
          </a:lstStyle>
          <a:p/>
        </p:txBody>
      </p:sp>
      <p:sp>
        <p:nvSpPr>
          <p:cNvPr id="51" name="Google Shape;51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rina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www.nasa.gov/content/growing-plants-in-space" TargetMode="External"/><Relationship Id="rId4" Type="http://schemas.openxmlformats.org/officeDocument/2006/relationships/hyperlink" Target="https://en.wikipedia.org/wiki/Space_farming" TargetMode="External"/><Relationship Id="rId10" Type="http://schemas.openxmlformats.org/officeDocument/2006/relationships/hyperlink" Target="https://www.nasa.gov/mission_pages/station/research/news/meals_ready_to_eat" TargetMode="External"/><Relationship Id="rId9" Type="http://schemas.openxmlformats.org/officeDocument/2006/relationships/hyperlink" Target="https://space.stackexchange.com/questions/41665/if-the-iss-had-an-emergency-how-long-would-it-take-to-get-a-rocket-to-it" TargetMode="External"/><Relationship Id="rId5" Type="http://schemas.openxmlformats.org/officeDocument/2006/relationships/hyperlink" Target="https://www.space.com/nasa-plans-astronauts-mars-mission-30-days" TargetMode="External"/><Relationship Id="rId6" Type="http://schemas.openxmlformats.org/officeDocument/2006/relationships/hyperlink" Target="https://www.nasa.gov/sites/default/files/atoms/files/veggie_fact_sheet_508.pdf" TargetMode="External"/><Relationship Id="rId7" Type="http://schemas.openxmlformats.org/officeDocument/2006/relationships/hyperlink" Target="https://www.maximumyield.com/definition/2194/wick-system" TargetMode="External"/><Relationship Id="rId8" Type="http://schemas.openxmlformats.org/officeDocument/2006/relationships/hyperlink" Target="https://agrilifetoday.tamu.edu/2022/04/25/the-positive-effects-of-gardening-on-mental-health/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3"/>
          <p:cNvSpPr txBox="1"/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Space Farming</a:t>
            </a:r>
            <a:endParaRPr/>
          </a:p>
        </p:txBody>
      </p:sp>
      <p:sp>
        <p:nvSpPr>
          <p:cNvPr id="64" name="Google Shape;64;p13"/>
          <p:cNvSpPr txBox="1"/>
          <p:nvPr>
            <p:ph idx="1" type="subTitle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by:Matthew Bigio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issue</a:t>
            </a:r>
            <a:endParaRPr/>
          </a:p>
        </p:txBody>
      </p:sp>
      <p:sp>
        <p:nvSpPr>
          <p:cNvPr id="70" name="Google Shape;70;p14"/>
          <p:cNvSpPr txBox="1"/>
          <p:nvPr>
            <p:ph idx="1" type="body"/>
          </p:nvPr>
        </p:nvSpPr>
        <p:spPr>
          <a:xfrm>
            <a:off x="387900" y="1408675"/>
            <a:ext cx="42390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Refueling</a:t>
            </a:r>
            <a:r>
              <a:rPr lang="en"/>
              <a:t> in space is difficult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On average  $10,000 per kg to the I.S.S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Impractical </a:t>
            </a:r>
            <a:r>
              <a:rPr lang="en"/>
              <a:t> for future missions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40 days to send rocket up to the I.S.S</a:t>
            </a:r>
            <a:endParaRPr/>
          </a:p>
        </p:txBody>
      </p:sp>
      <p:pic>
        <p:nvPicPr>
          <p:cNvPr id="71" name="Google Shape;7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6800" y="1408680"/>
            <a:ext cx="4267200" cy="24002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solution</a:t>
            </a:r>
            <a:endParaRPr/>
          </a:p>
        </p:txBody>
      </p:sp>
      <p:sp>
        <p:nvSpPr>
          <p:cNvPr id="77" name="Google Shape;77;p15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Space farming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8" name="Google Shape;78;p15"/>
          <p:cNvPicPr preferRelativeResize="0"/>
          <p:nvPr/>
        </p:nvPicPr>
        <p:blipFill rotWithShape="1">
          <a:blip r:embed="rId3">
            <a:alphaModFix/>
          </a:blip>
          <a:srcRect b="-2810" l="22930" r="-22930" t="2810"/>
          <a:stretch/>
        </p:blipFill>
        <p:spPr>
          <a:xfrm>
            <a:off x="2566225" y="1921025"/>
            <a:ext cx="4467674" cy="2889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Veggie: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T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he Vegetable Production System</a:t>
            </a:r>
            <a:endParaRPr/>
          </a:p>
        </p:txBody>
      </p:sp>
      <p:sp>
        <p:nvSpPr>
          <p:cNvPr id="84" name="Google Shape;84;p16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System</a:t>
            </a:r>
            <a:endParaRPr/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70 watts pink LED lights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Wick hydration system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Seed placed in a dirt pillow glued to the tray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A fan to control air and temperature</a:t>
            </a:r>
            <a:endParaRPr sz="1600"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85" name="Google Shape;8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8625" y="1400575"/>
            <a:ext cx="3894625" cy="307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sp>
        <p:nvSpPr>
          <p:cNvPr id="91" name="Google Shape;91;p17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Successfully</a:t>
            </a:r>
            <a:r>
              <a:rPr lang="en"/>
              <a:t> grown over 15 types of </a:t>
            </a:r>
            <a:r>
              <a:rPr lang="en"/>
              <a:t>vegetables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Romaine</a:t>
            </a:r>
            <a:r>
              <a:rPr lang="en"/>
              <a:t> lettuce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Zinnia flowers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Kale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Mizuna Mustard</a:t>
            </a:r>
            <a:endParaRPr/>
          </a:p>
        </p:txBody>
      </p:sp>
      <p:pic>
        <p:nvPicPr>
          <p:cNvPr id="92" name="Google Shape;9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49275" y="1923250"/>
            <a:ext cx="3386149" cy="2645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APH:Advance Plant Habitat</a:t>
            </a:r>
            <a:endParaRPr/>
          </a:p>
        </p:txBody>
      </p:sp>
      <p:sp>
        <p:nvSpPr>
          <p:cNvPr id="98" name="Google Shape;98;p18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more </a:t>
            </a:r>
            <a:r>
              <a:rPr lang="en"/>
              <a:t>advanced</a:t>
            </a:r>
            <a:r>
              <a:rPr lang="en"/>
              <a:t> system: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180 censors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Enclosed area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Automated</a:t>
            </a:r>
            <a:r>
              <a:rPr lang="en"/>
              <a:t> </a:t>
            </a:r>
            <a:r>
              <a:rPr lang="en"/>
              <a:t>monitoring</a:t>
            </a:r>
            <a:r>
              <a:rPr lang="en"/>
              <a:t> from Houston</a:t>
            </a:r>
            <a:endParaRPr/>
          </a:p>
        </p:txBody>
      </p:sp>
      <p:pic>
        <p:nvPicPr>
          <p:cNvPr id="99" name="Google Shape;9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71775" y="1343800"/>
            <a:ext cx="3584333" cy="2688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9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Benefits for Astronauts</a:t>
            </a:r>
            <a:endParaRPr/>
          </a:p>
        </p:txBody>
      </p:sp>
      <p:sp>
        <p:nvSpPr>
          <p:cNvPr id="105" name="Google Shape;105;p19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Health:</a:t>
            </a:r>
            <a:endParaRPr/>
          </a:p>
          <a:p>
            <a:pPr indent="-304800" lvl="0" marL="457200" rtl="0" algn="l">
              <a:spcBef>
                <a:spcPts val="120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Dr. Ray Wheeler, lead for Advanced Life Support was quoted saying”"There is evidence that supports fresh foods, such as tomatoes, blueberries and red lettuce are a good source of antioxidants. Having fresh food like these available in space could have a positive impact on people's moods and also could provide some protection against radiation in space,"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It's</a:t>
            </a:r>
            <a:r>
              <a:rPr lang="en" sz="1200"/>
              <a:t> also been shown that gardening helps improve mental health such as in this 2014 study covery University Schmutz, U., Lennartsson Turner, M., Williams, S., Devereaux, M., &amp; Davies, G. (2014). </a:t>
            </a:r>
            <a:r>
              <a:rPr i="1" lang="en" sz="1200"/>
              <a:t>The benefits of gardening and food growing for health and wellbeing</a:t>
            </a:r>
            <a:r>
              <a:rPr lang="en" sz="1200"/>
              <a:t>. Garden Organic and Sustain.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No abnormalities have been shown in plants grown in microgravity.</a:t>
            </a:r>
            <a:endParaRPr sz="12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end:</a:t>
            </a:r>
            <a:endParaRPr/>
          </a:p>
        </p:txBody>
      </p:sp>
      <p:sp>
        <p:nvSpPr>
          <p:cNvPr id="111" name="Google Shape;111;p20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2" name="Google Shape;11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1450" y="1711213"/>
            <a:ext cx="3954199" cy="2636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1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Sources</a:t>
            </a:r>
            <a:endParaRPr/>
          </a:p>
        </p:txBody>
      </p:sp>
      <p:sp>
        <p:nvSpPr>
          <p:cNvPr id="118" name="Google Shape;118;p21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Growing Plants in Space | NASA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Space farming - Wikipedia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NASA has early plans to send astronauts to Mars for 30 days | Space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Veggie Fact Sheet (nasa.gov)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7"/>
              </a:rPr>
              <a:t>What is a Wick System? - Definition from Maximum Yield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8"/>
              </a:rPr>
              <a:t>The positive effects of gardening on mental health - AgriLife Today (tamu.edu)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9"/>
              </a:rPr>
              <a:t>launch - If the ISS had an emergency, how long would it take to get a rocket to it? - Space Exploration Stack Exchange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10"/>
              </a:rPr>
              <a:t>Crew Members Sample Leafy Greens Grown on Space Station | NASA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arina">
  <a:themeElements>
    <a:clrScheme name="Marina">
      <a:dk1>
        <a:srgbClr val="FFFFFF"/>
      </a:dk1>
      <a:lt1>
        <a:srgbClr val="00517C"/>
      </a:lt1>
      <a:dk2>
        <a:srgbClr val="004065"/>
      </a:dk2>
      <a:lt2>
        <a:srgbClr val="CFD8DC"/>
      </a:lt2>
      <a:accent1>
        <a:srgbClr val="0277BD"/>
      </a:accent1>
      <a:accent2>
        <a:srgbClr val="558B2F"/>
      </a:accent2>
      <a:accent3>
        <a:srgbClr val="009688"/>
      </a:accent3>
      <a:accent4>
        <a:srgbClr val="039BE5"/>
      </a:accent4>
      <a:accent5>
        <a:srgbClr val="8BC34A"/>
      </a:accent5>
      <a:accent6>
        <a:srgbClr val="FFEB38"/>
      </a:accent6>
      <a:hlink>
        <a:srgbClr val="8BC34A"/>
      </a:hlink>
      <a:folHlink>
        <a:srgbClr val="8BC3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